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5"/>
  </p:sldMasterIdLst>
  <p:notesMasterIdLst>
    <p:notesMasterId r:id="rId6"/>
  </p:notesMasterIdLst>
  <p:sldIdLst>
    <p:sldId id="256" r:id="rId7"/>
    <p:sldId id="257" r:id="rId8"/>
    <p:sldId id="258" r:id="rId9"/>
    <p:sldId id="259" r:id="rId10"/>
    <p:sldId id="260" r:id="rId11"/>
  </p:sldIdLst>
  <p:sldSz cy="7560000" cx="10692000"/>
  <p:notesSz cx="7560000" cy="10692000"/>
  <p:embeddedFontLst>
    <p:embeddedFont>
      <p:font typeface="IBM Plex Sans"/>
      <p:regular r:id="rId12"/>
      <p:bold r:id="rId13"/>
      <p:italic r:id="rId14"/>
      <p:boldItalic r:id="rId15"/>
    </p:embeddedFont>
    <p:embeddedFont>
      <p:font typeface="IBM Plex Sans Light"/>
      <p:regular r:id="rId16"/>
      <p:bold r:id="rId17"/>
      <p:italic r:id="rId18"/>
      <p:boldItalic r:id="rId19"/>
    </p:embeddedFont>
    <p:embeddedFont>
      <p:font typeface="Work Sans"/>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6447">
          <p15:clr>
            <a:srgbClr val="A4A3A4"/>
          </p15:clr>
        </p15:guide>
        <p15:guide id="3" orient="horz" pos="212">
          <p15:clr>
            <a:srgbClr val="A4A3A4"/>
          </p15:clr>
        </p15:guide>
        <p15:guide id="4" orient="horz" pos="4570">
          <p15:clr>
            <a:srgbClr val="A4A3A4"/>
          </p15:clr>
        </p15:guide>
        <p15:guide id="5" pos="3368">
          <p15:clr>
            <a:srgbClr val="A4A3A4"/>
          </p15:clr>
        </p15:guide>
        <p15:guide id="6" orient="horz" pos="1872">
          <p15:clr>
            <a:srgbClr val="A4A3A4"/>
          </p15:clr>
        </p15:guide>
        <p15:guide id="7" pos="2234">
          <p15:clr>
            <a:srgbClr val="A4A3A4"/>
          </p15:clr>
        </p15:guide>
        <p15:guide id="8" pos="4553">
          <p15:clr>
            <a:srgbClr val="A4A3A4"/>
          </p15:clr>
        </p15:guide>
        <p15:guide id="9" pos="4298">
          <p15:clr>
            <a:srgbClr val="A4A3A4"/>
          </p15:clr>
        </p15:guide>
        <p15:guide id="10" pos="2376">
          <p15:clr>
            <a:srgbClr val="A4A3A4"/>
          </p15:clr>
        </p15:guide>
        <p15:guide id="11" pos="29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B6ED5DC-720F-435E-94F6-CDA511E3381A}">
  <a:tblStyle styleId="{BB6ED5DC-720F-435E-94F6-CDA511E338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
        <p:guide pos="6447"/>
        <p:guide pos="212" orient="horz"/>
        <p:guide pos="4570" orient="horz"/>
        <p:guide pos="3368"/>
        <p:guide pos="1872" orient="horz"/>
        <p:guide pos="2234"/>
        <p:guide pos="4553"/>
        <p:guide pos="4298"/>
        <p:guide pos="2376"/>
        <p:guide pos="295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WorkSans-regular.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WorkSans-bold.fntdata"/><Relationship Id="rId13" Type="http://schemas.openxmlformats.org/officeDocument/2006/relationships/font" Target="fonts/IBMPlexSans-bold.fntdata"/><Relationship Id="rId12" Type="http://schemas.openxmlformats.org/officeDocument/2006/relationships/font" Target="fonts/IBMPlex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IBMPlexSans-boldItalic.fntdata"/><Relationship Id="rId14" Type="http://schemas.openxmlformats.org/officeDocument/2006/relationships/font" Target="fonts/IBMPlexSans-italic.fntdata"/><Relationship Id="rId17" Type="http://schemas.openxmlformats.org/officeDocument/2006/relationships/font" Target="fonts/IBMPlexSansLight-bold.fntdata"/><Relationship Id="rId16" Type="http://schemas.openxmlformats.org/officeDocument/2006/relationships/font" Target="fonts/IBMPlexSansLight-regular.fntdata"/><Relationship Id="rId5" Type="http://schemas.openxmlformats.org/officeDocument/2006/relationships/slideMaster" Target="slideMasters/slideMaster1.xml"/><Relationship Id="rId19" Type="http://schemas.openxmlformats.org/officeDocument/2006/relationships/font" Target="fonts/IBMPlexSansLight-boldItalic.fntdata"/><Relationship Id="rId6" Type="http://schemas.openxmlformats.org/officeDocument/2006/relationships/notesMaster" Target="notesMasters/notesMaster1.xml"/><Relationship Id="rId18" Type="http://schemas.openxmlformats.org/officeDocument/2006/relationships/font" Target="fonts/IBMPlexSansLigh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 name="Shape 10"/>
        <p:cNvGrpSpPr/>
        <p:nvPr/>
      </p:nvGrpSpPr>
      <p:grpSpPr>
        <a:xfrm>
          <a:off x="0" y="0"/>
          <a:ext cx="0" cy="0"/>
          <a:chOff x="0" y="0"/>
          <a:chExt cx="0" cy="0"/>
        </a:xfrm>
      </p:grpSpPr>
      <p:sp>
        <p:nvSpPr>
          <p:cNvPr id="11" name="Google Shape;11;g545bece476_0_18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 name="Google Shape;12;g545bece47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545bece476_0_21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545bece47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45bece476_0_23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45bece476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45bece476_0_24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45bece476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45bece476_0_25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45bece47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 name="Shape 8"/>
        <p:cNvGrpSpPr/>
        <p:nvPr/>
      </p:nvGrpSpPr>
      <p:grpSpPr>
        <a:xfrm>
          <a:off x="0" y="0"/>
          <a:ext cx="0" cy="0"/>
          <a:chOff x="0" y="0"/>
          <a:chExt cx="0" cy="0"/>
        </a:xfrm>
      </p:grpSpPr>
      <p:sp>
        <p:nvSpPr>
          <p:cNvPr id="9" name="Google Shape;9;p2"/>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 name="Shape 13"/>
        <p:cNvGrpSpPr/>
        <p:nvPr/>
      </p:nvGrpSpPr>
      <p:grpSpPr>
        <a:xfrm>
          <a:off x="0" y="0"/>
          <a:ext cx="0" cy="0"/>
          <a:chOff x="0" y="0"/>
          <a:chExt cx="0" cy="0"/>
        </a:xfrm>
      </p:grpSpPr>
      <p:sp>
        <p:nvSpPr>
          <p:cNvPr id="14" name="Google Shape;14;p3"/>
          <p:cNvSpPr/>
          <p:nvPr/>
        </p:nvSpPr>
        <p:spPr>
          <a:xfrm>
            <a:off x="3823625" y="-75"/>
            <a:ext cx="68685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15" name="Google Shape;15;p3"/>
          <p:cNvSpPr/>
          <p:nvPr/>
        </p:nvSpPr>
        <p:spPr>
          <a:xfrm>
            <a:off x="0" y="-300"/>
            <a:ext cx="137100" cy="7560000"/>
          </a:xfrm>
          <a:prstGeom prst="rect">
            <a:avLst/>
          </a:prstGeom>
          <a:solidFill>
            <a:srgbClr val="68AC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69087" y="518273"/>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400">
                <a:solidFill>
                  <a:srgbClr val="68ACE1"/>
                </a:solidFill>
                <a:latin typeface="IBM Plex Sans"/>
                <a:ea typeface="IBM Plex Sans"/>
                <a:cs typeface="IBM Plex Sans"/>
                <a:sym typeface="IBM Plex Sans"/>
              </a:rPr>
              <a:t>KNOWING THE STARTUPS</a:t>
            </a:r>
            <a:endParaRPr b="1" sz="14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b="1" lang="en" sz="2400">
                <a:latin typeface="IBM Plex Sans"/>
                <a:ea typeface="IBM Plex Sans"/>
                <a:cs typeface="IBM Plex Sans"/>
                <a:sym typeface="IBM Plex Sans"/>
              </a:rPr>
              <a:t>MAP STARTUP &amp;</a:t>
            </a:r>
            <a:endParaRPr b="1" sz="2400">
              <a:latin typeface="IBM Plex Sans"/>
              <a:ea typeface="IBM Plex Sans"/>
              <a:cs typeface="IBM Plex Sans"/>
              <a:sym typeface="IBM Plex Sans"/>
            </a:endParaRPr>
          </a:p>
          <a:p>
            <a:pPr indent="0" lvl="0" marL="0" rtl="0" algn="l">
              <a:spcBef>
                <a:spcPts val="0"/>
              </a:spcBef>
              <a:spcAft>
                <a:spcPts val="0"/>
              </a:spcAft>
              <a:buNone/>
            </a:pPr>
            <a:r>
              <a:rPr b="1" lang="en" sz="2400">
                <a:latin typeface="IBM Plex Sans"/>
                <a:ea typeface="IBM Plex Sans"/>
                <a:cs typeface="IBM Plex Sans"/>
                <a:sym typeface="IBM Plex Sans"/>
              </a:rPr>
              <a:t>PRIORITIES</a:t>
            </a:r>
            <a:endParaRPr/>
          </a:p>
        </p:txBody>
      </p:sp>
      <p:sp>
        <p:nvSpPr>
          <p:cNvPr id="17" name="Google Shape;17;p3"/>
          <p:cNvSpPr txBox="1"/>
          <p:nvPr>
            <p:ph idx="4294967295" type="body"/>
          </p:nvPr>
        </p:nvSpPr>
        <p:spPr>
          <a:xfrm>
            <a:off x="469087" y="1579774"/>
            <a:ext cx="2848500" cy="46875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000000"/>
                </a:solidFill>
                <a:latin typeface="IBM Plex Sans"/>
                <a:ea typeface="IBM Plex Sans"/>
                <a:cs typeface="IBM Plex Sans"/>
                <a:sym typeface="IBM Plex Sans"/>
              </a:rPr>
              <a:t>Objective of Exercise</a:t>
            </a:r>
            <a:endParaRPr sz="11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To create a summary of the organisations that startups can use to introduce themselves. To help startups assess their business model, and map top concerns/issues to be focused on in the program.</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chemeClr val="dk1"/>
                </a:solidFill>
                <a:latin typeface="IBM Plex Sans"/>
                <a:ea typeface="IBM Plex Sans"/>
                <a:cs typeface="IBM Plex Sans"/>
                <a:sym typeface="IBM Plex Sans"/>
              </a:rPr>
              <a:t>Tool</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Startup Canvas</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rgbClr val="68ACE1"/>
                </a:solidFill>
                <a:latin typeface="IBM Plex Sans"/>
                <a:ea typeface="IBM Plex Sans"/>
                <a:cs typeface="IBM Plex Sans"/>
                <a:sym typeface="IBM Plex Sans"/>
              </a:rPr>
              <a:t>About ‘Startup Canvas’</a:t>
            </a:r>
            <a:endParaRPr sz="11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The ‘Startup Canvas’ is inspired by the Lean Canvas. The canvas is useful for organisations to summarise the most important elements of their business model. The canvas is also useful as a dashboard for organisations, and to call out top concerns/issues with regards to different parts of the organisation. </a:t>
            </a:r>
            <a:endParaRPr sz="1100">
              <a:solidFill>
                <a:srgbClr val="000000"/>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graphicFrame>
        <p:nvGraphicFramePr>
          <p:cNvPr id="18" name="Google Shape;18;p3"/>
          <p:cNvGraphicFramePr/>
          <p:nvPr/>
        </p:nvGraphicFramePr>
        <p:xfrm>
          <a:off x="5395170" y="2061008"/>
          <a:ext cx="3000000" cy="3000000"/>
        </p:xfrm>
        <a:graphic>
          <a:graphicData uri="http://schemas.openxmlformats.org/drawingml/2006/table">
            <a:tbl>
              <a:tblPr>
                <a:noFill/>
                <a:tableStyleId>{BB6ED5DC-720F-435E-94F6-CDA511E3381A}</a:tableStyleId>
              </a:tblPr>
              <a:tblGrid>
                <a:gridCol w="716100"/>
                <a:gridCol w="716100"/>
                <a:gridCol w="716100"/>
                <a:gridCol w="716100"/>
                <a:gridCol w="716100"/>
              </a:tblGrid>
              <a:tr h="280750">
                <a:tc>
                  <a:txBody>
                    <a:bodyPr/>
                    <a:lstStyle/>
                    <a:p>
                      <a:pPr indent="0" lvl="0" marL="0" rtl="0" algn="l">
                        <a:spcBef>
                          <a:spcPts val="0"/>
                        </a:spcBef>
                        <a:spcAft>
                          <a:spcPts val="0"/>
                        </a:spcAft>
                        <a:buNone/>
                      </a:pPr>
                      <a:r>
                        <a:rPr b="1" lang="en" sz="700">
                          <a:latin typeface="Work Sans"/>
                          <a:ea typeface="Work Sans"/>
                          <a:cs typeface="Work Sans"/>
                          <a:sym typeface="Work Sans"/>
                        </a:rPr>
                        <a:t>Start Up</a:t>
                      </a:r>
                      <a:endParaRPr b="1" sz="700">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Work Sans"/>
                          <a:ea typeface="Work Sans"/>
                          <a:cs typeface="Work Sans"/>
                          <a:sym typeface="Work Sans"/>
                        </a:rPr>
                        <a:t>Domain</a:t>
                      </a:r>
                      <a:endParaRPr/>
                    </a:p>
                  </a:txBody>
                  <a:tcPr marT="91425" marB="91425" marR="91425" marL="9142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700">
                          <a:solidFill>
                            <a:schemeClr val="dk1"/>
                          </a:solidFill>
                          <a:latin typeface="Work Sans"/>
                          <a:ea typeface="Work Sans"/>
                          <a:cs typeface="Work Sans"/>
                          <a:sym typeface="Work Sans"/>
                        </a:rPr>
                        <a:t>Stage</a:t>
                      </a:r>
                      <a:endParaRPr b="1" sz="700">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rtl="0" algn="l">
                        <a:spcBef>
                          <a:spcPts val="0"/>
                        </a:spcBef>
                        <a:spcAft>
                          <a:spcPts val="0"/>
                        </a:spcAft>
                        <a:buNone/>
                      </a:pPr>
                      <a:r>
                        <a:rPr b="1" lang="en" sz="700">
                          <a:solidFill>
                            <a:schemeClr val="dk1"/>
                          </a:solidFill>
                          <a:latin typeface="Work Sans"/>
                          <a:ea typeface="Work Sans"/>
                          <a:cs typeface="Work Sans"/>
                          <a:sym typeface="Work Sans"/>
                        </a:rPr>
                        <a:t> Mission: </a:t>
                      </a:r>
                      <a:endParaRPr/>
                    </a:p>
                  </a:txBody>
                  <a:tcPr marT="91425" marB="91425" marR="91425" marL="9142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668725">
                <a:tc rowSpan="2">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Problem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Solution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Unique Value Proposition</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Unfair Advantage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Customer Segments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668725">
                <a:tc vMerge="1"/>
                <a:tc>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Key Metrics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c>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Channels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394100">
                <a:tc gridSpan="2">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Cost Structure </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vMerge="1"/>
                <a:tc gridSpan="2">
                  <a:txBody>
                    <a:bodyPr/>
                    <a:lstStyle/>
                    <a:p>
                      <a:pPr indent="0" lvl="0" marL="0" rtl="0" algn="l">
                        <a:spcBef>
                          <a:spcPts val="0"/>
                        </a:spcBef>
                        <a:spcAft>
                          <a:spcPts val="0"/>
                        </a:spcAft>
                        <a:buNone/>
                      </a:pPr>
                      <a:r>
                        <a:rPr b="1" lang="en" sz="700">
                          <a:solidFill>
                            <a:srgbClr val="68ACE1"/>
                          </a:solidFill>
                          <a:latin typeface="Work Sans"/>
                          <a:ea typeface="Work Sans"/>
                          <a:cs typeface="Work Sans"/>
                          <a:sym typeface="Work Sans"/>
                        </a:rPr>
                        <a:t>Revenue Streams</a:t>
                      </a:r>
                      <a:endParaRPr b="1" sz="700">
                        <a:solidFill>
                          <a:srgbClr val="68ACE1"/>
                        </a:solidFill>
                        <a:latin typeface="Work Sans"/>
                        <a:ea typeface="Work Sans"/>
                        <a:cs typeface="Work Sans"/>
                        <a:sym typeface="Work Sans"/>
                      </a:endParaRPr>
                    </a:p>
                    <a:p>
                      <a:pPr indent="0" lvl="0" marL="0" rtl="0" algn="l">
                        <a:spcBef>
                          <a:spcPts val="0"/>
                        </a:spcBef>
                        <a:spcAft>
                          <a:spcPts val="0"/>
                        </a:spcAft>
                        <a:buNone/>
                      </a:pPr>
                      <a:r>
                        <a:t/>
                      </a:r>
                      <a:endParaRPr sz="700">
                        <a:solidFill>
                          <a:srgbClr val="68ACE1"/>
                        </a:solidFill>
                        <a:latin typeface="Work Sans"/>
                        <a:ea typeface="Work Sans"/>
                        <a:cs typeface="Work Sans"/>
                        <a:sym typeface="Work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bl>
          </a:graphicData>
        </a:graphic>
      </p:graphicFrame>
      <p:sp>
        <p:nvSpPr>
          <p:cNvPr id="19" name="Google Shape;19;p3"/>
          <p:cNvSpPr/>
          <p:nvPr/>
        </p:nvSpPr>
        <p:spPr>
          <a:xfrm>
            <a:off x="4364450" y="978190"/>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1</a:t>
            </a:r>
            <a:endParaRPr b="1" sz="1000">
              <a:latin typeface="IBM Plex Sans"/>
              <a:ea typeface="IBM Plex Sans"/>
              <a:cs typeface="IBM Plex Sans"/>
              <a:sym typeface="IBM Plex Sans"/>
            </a:endParaRPr>
          </a:p>
        </p:txBody>
      </p:sp>
      <p:sp>
        <p:nvSpPr>
          <p:cNvPr id="20" name="Google Shape;20;p3"/>
          <p:cNvSpPr/>
          <p:nvPr/>
        </p:nvSpPr>
        <p:spPr>
          <a:xfrm>
            <a:off x="4364438" y="3151125"/>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4</a:t>
            </a:r>
            <a:endParaRPr b="1" sz="1000">
              <a:latin typeface="IBM Plex Sans"/>
              <a:ea typeface="IBM Plex Sans"/>
              <a:cs typeface="IBM Plex Sans"/>
              <a:sym typeface="IBM Plex Sans"/>
            </a:endParaRPr>
          </a:p>
        </p:txBody>
      </p:sp>
      <p:sp>
        <p:nvSpPr>
          <p:cNvPr id="21" name="Google Shape;21;p3"/>
          <p:cNvSpPr/>
          <p:nvPr/>
        </p:nvSpPr>
        <p:spPr>
          <a:xfrm>
            <a:off x="9579050" y="3151125"/>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5</a:t>
            </a:r>
            <a:endParaRPr b="1" sz="1000">
              <a:latin typeface="IBM Plex Sans"/>
              <a:ea typeface="IBM Plex Sans"/>
              <a:cs typeface="IBM Plex Sans"/>
              <a:sym typeface="IBM Plex Sans"/>
            </a:endParaRPr>
          </a:p>
        </p:txBody>
      </p:sp>
      <p:sp>
        <p:nvSpPr>
          <p:cNvPr id="22" name="Google Shape;22;p3"/>
          <p:cNvSpPr/>
          <p:nvPr/>
        </p:nvSpPr>
        <p:spPr>
          <a:xfrm>
            <a:off x="9579050" y="978190"/>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2</a:t>
            </a:r>
            <a:endParaRPr b="1" sz="1000">
              <a:latin typeface="IBM Plex Sans"/>
              <a:ea typeface="IBM Plex Sans"/>
              <a:cs typeface="IBM Plex Sans"/>
              <a:sym typeface="IBM Plex Sans"/>
            </a:endParaRPr>
          </a:p>
        </p:txBody>
      </p:sp>
      <p:sp>
        <p:nvSpPr>
          <p:cNvPr id="23" name="Google Shape;23;p3"/>
          <p:cNvSpPr/>
          <p:nvPr/>
        </p:nvSpPr>
        <p:spPr>
          <a:xfrm>
            <a:off x="4364438" y="5159300"/>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7</a:t>
            </a:r>
            <a:endParaRPr b="1" sz="1000">
              <a:latin typeface="IBM Plex Sans"/>
              <a:ea typeface="IBM Plex Sans"/>
              <a:cs typeface="IBM Plex Sans"/>
              <a:sym typeface="IBM Plex Sans"/>
            </a:endParaRPr>
          </a:p>
        </p:txBody>
      </p:sp>
      <p:sp>
        <p:nvSpPr>
          <p:cNvPr id="24" name="Google Shape;24;p3"/>
          <p:cNvSpPr/>
          <p:nvPr/>
        </p:nvSpPr>
        <p:spPr>
          <a:xfrm>
            <a:off x="9579038" y="5159300"/>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6</a:t>
            </a:r>
            <a:endParaRPr b="1" sz="1000">
              <a:latin typeface="IBM Plex Sans"/>
              <a:ea typeface="IBM Plex Sans"/>
              <a:cs typeface="IBM Plex Sans"/>
              <a:sym typeface="IBM Plex Sans"/>
            </a:endParaRPr>
          </a:p>
        </p:txBody>
      </p:sp>
      <p:sp>
        <p:nvSpPr>
          <p:cNvPr id="25" name="Google Shape;25;p3"/>
          <p:cNvSpPr txBox="1"/>
          <p:nvPr/>
        </p:nvSpPr>
        <p:spPr>
          <a:xfrm>
            <a:off x="3859239" y="1303769"/>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Problem</a:t>
            </a:r>
            <a:endParaRPr b="1" sz="1100">
              <a:solidFill>
                <a:srgbClr val="68ACE1"/>
              </a:solidFill>
              <a:latin typeface="IBM Plex Sans"/>
              <a:ea typeface="IBM Plex Sans"/>
              <a:cs typeface="IBM Plex Sans"/>
              <a:sym typeface="IBM Plex Sans"/>
            </a:endParaRPr>
          </a:p>
          <a:p>
            <a:pPr indent="0" lvl="0" marL="0" rtl="0" algn="ctr">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top 1-3 fundamental problems for your customers/ users.</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How well do you understand these problems? What is your top priority?</a:t>
            </a:r>
            <a:endParaRPr sz="900">
              <a:solidFill>
                <a:srgbClr val="68ACE1"/>
              </a:solidFill>
              <a:latin typeface="IBM Plex Sans"/>
              <a:ea typeface="IBM Plex Sans"/>
              <a:cs typeface="IBM Plex Sans"/>
              <a:sym typeface="IBM Plex Sans"/>
            </a:endParaRPr>
          </a:p>
          <a:p>
            <a:pPr indent="0" lvl="0" marL="0" rtl="0" algn="ctr">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26" name="Google Shape;26;p3"/>
          <p:cNvSpPr txBox="1"/>
          <p:nvPr/>
        </p:nvSpPr>
        <p:spPr>
          <a:xfrm>
            <a:off x="3859239" y="3496648"/>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Solution</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solutions proposed by you to these problems.</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How confident are you of your solution?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27" name="Google Shape;27;p3"/>
          <p:cNvSpPr txBox="1"/>
          <p:nvPr/>
        </p:nvSpPr>
        <p:spPr>
          <a:xfrm>
            <a:off x="3859239" y="5490970"/>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Cost Structure</a:t>
            </a:r>
            <a:endParaRPr sz="1000">
              <a:solidFill>
                <a:srgbClr val="68ACE1"/>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Clr>
                <a:srgbClr val="000000"/>
              </a:buClr>
              <a:buSzPts val="1100"/>
              <a:buFont typeface="Arial"/>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Your fixed and variable costs.</a:t>
            </a:r>
            <a:endParaRPr sz="900">
              <a:solidFill>
                <a:schemeClr val="dk1"/>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Clr>
                <a:srgbClr val="000000"/>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Are you comfortable about your cost structure?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28" name="Google Shape;28;p3"/>
          <p:cNvSpPr txBox="1"/>
          <p:nvPr/>
        </p:nvSpPr>
        <p:spPr>
          <a:xfrm>
            <a:off x="9073852" y="1303769"/>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Customer Segments </a:t>
            </a:r>
            <a:endParaRPr b="1" sz="1100">
              <a:solidFill>
                <a:srgbClr val="68ACE1"/>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Write down: </a:t>
            </a:r>
            <a:r>
              <a:rPr lang="en" sz="900">
                <a:solidFill>
                  <a:schemeClr val="dk1"/>
                </a:solidFill>
                <a:latin typeface="IBM Plex Sans Light"/>
                <a:ea typeface="IBM Plex Sans Light"/>
                <a:cs typeface="IBM Plex Sans Light"/>
                <a:sym typeface="IBM Plex Sans Light"/>
              </a:rPr>
              <a:t>The profile of your customer / user segments.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How well do you understand these segments?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29" name="Google Shape;29;p3"/>
          <p:cNvSpPr txBox="1"/>
          <p:nvPr/>
        </p:nvSpPr>
        <p:spPr>
          <a:xfrm>
            <a:off x="9073852" y="3480034"/>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Channels</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paths between you and customers (inbound &amp; outbound).</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How well are your channels working?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30" name="Google Shape;30;p3"/>
          <p:cNvSpPr txBox="1"/>
          <p:nvPr/>
        </p:nvSpPr>
        <p:spPr>
          <a:xfrm>
            <a:off x="9073852" y="5490970"/>
            <a:ext cx="1389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Revenue Streams</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Your revenue streams.</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Are you comfortable about your revenue streams?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31" name="Google Shape;31;p3"/>
          <p:cNvSpPr/>
          <p:nvPr/>
        </p:nvSpPr>
        <p:spPr>
          <a:xfrm>
            <a:off x="6980525" y="4265870"/>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3</a:t>
            </a:r>
            <a:endParaRPr b="1" sz="1000">
              <a:latin typeface="IBM Plex Sans"/>
              <a:ea typeface="IBM Plex Sans"/>
              <a:cs typeface="IBM Plex Sans"/>
              <a:sym typeface="IBM Plex Sans"/>
            </a:endParaRPr>
          </a:p>
        </p:txBody>
      </p:sp>
      <p:sp>
        <p:nvSpPr>
          <p:cNvPr id="32" name="Google Shape;32;p3"/>
          <p:cNvSpPr txBox="1"/>
          <p:nvPr/>
        </p:nvSpPr>
        <p:spPr>
          <a:xfrm>
            <a:off x="5493555" y="4584354"/>
            <a:ext cx="33447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Unique Value Proposition</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Your single, compelling message stating why you are different and worth paying attention to.</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Is your Unique Value Proposition compelling? </a:t>
            </a:r>
            <a:endParaRPr sz="800">
              <a:solidFill>
                <a:srgbClr val="68ACE1"/>
              </a:solidFill>
              <a:latin typeface="IBM Plex Sans"/>
              <a:ea typeface="IBM Plex Sans"/>
              <a:cs typeface="IBM Plex Sans"/>
              <a:sym typeface="IBM Plex Sans"/>
            </a:endParaRPr>
          </a:p>
          <a:p>
            <a:pPr indent="0" lvl="0" marL="0" rtl="0" algn="ctr">
              <a:spcBef>
                <a:spcPts val="0"/>
              </a:spcBef>
              <a:spcAft>
                <a:spcPts val="0"/>
              </a:spcAft>
              <a:buNone/>
            </a:pPr>
            <a:r>
              <a:rPr lang="en" sz="800">
                <a:solidFill>
                  <a:srgbClr val="68ACE1"/>
                </a:solidFill>
                <a:latin typeface="IBM Plex Sans"/>
                <a:ea typeface="IBM Plex Sans"/>
                <a:cs typeface="IBM Plex Sans"/>
                <a:sym typeface="IBM Plex Sans"/>
              </a:rPr>
              <a:t>What is your top priority?</a:t>
            </a:r>
            <a:endParaRPr sz="800">
              <a:solidFill>
                <a:srgbClr val="68ACE1"/>
              </a:solidFill>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t/>
            </a:r>
            <a:endParaRPr sz="800">
              <a:solidFill>
                <a:srgbClr val="3C78D8"/>
              </a:solidFill>
              <a:latin typeface="IBM Plex Sans"/>
              <a:ea typeface="IBM Plex Sans"/>
              <a:cs typeface="IBM Plex Sans"/>
              <a:sym typeface="IBM Plex Sans"/>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33" name="Google Shape;33;p3"/>
          <p:cNvSpPr txBox="1"/>
          <p:nvPr/>
        </p:nvSpPr>
        <p:spPr>
          <a:xfrm>
            <a:off x="5586050" y="1318799"/>
            <a:ext cx="31500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rgbClr val="68ACE1"/>
                </a:solidFill>
                <a:latin typeface="IBM Plex Sans"/>
                <a:ea typeface="IBM Plex Sans"/>
                <a:cs typeface="IBM Plex Sans"/>
                <a:sym typeface="IBM Plex Sans"/>
              </a:rPr>
              <a:t>Start Up | Domain | Stage | Mission</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rPr b="1" lang="en" sz="1000">
                <a:solidFill>
                  <a:schemeClr val="dk1"/>
                </a:solidFill>
                <a:latin typeface="IBM Plex Sans"/>
                <a:ea typeface="IBM Plex Sans"/>
                <a:cs typeface="IBM Plex Sans"/>
                <a:sym typeface="IBM Plex Sans"/>
              </a:rPr>
              <a:t>Note down:</a:t>
            </a:r>
            <a:r>
              <a:rPr lang="en" sz="1000">
                <a:solidFill>
                  <a:schemeClr val="dk1"/>
                </a:solidFill>
                <a:latin typeface="IBM Plex Sans Light"/>
                <a:ea typeface="IBM Plex Sans Light"/>
                <a:cs typeface="IBM Plex Sans Light"/>
                <a:sym typeface="IBM Plex Sans Light"/>
              </a:rPr>
              <a:t> </a:t>
            </a:r>
            <a:r>
              <a:rPr lang="en" sz="900">
                <a:solidFill>
                  <a:schemeClr val="dk1"/>
                </a:solidFill>
                <a:latin typeface="IBM Plex Sans Light"/>
                <a:ea typeface="IBM Plex Sans Light"/>
                <a:cs typeface="IBM Plex Sans Light"/>
                <a:sym typeface="IBM Plex Sans Light"/>
              </a:rPr>
              <a:t>The name of your startup, the domain it operates in, stage of startup journey, and mission.</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34" name="Google Shape;34;p3"/>
          <p:cNvSpPr/>
          <p:nvPr/>
        </p:nvSpPr>
        <p:spPr>
          <a:xfrm>
            <a:off x="6944038" y="5632063"/>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8</a:t>
            </a:r>
            <a:endParaRPr b="1" sz="1000">
              <a:latin typeface="IBM Plex Sans"/>
              <a:ea typeface="IBM Plex Sans"/>
              <a:cs typeface="IBM Plex Sans"/>
              <a:sym typeface="IBM Plex Sans"/>
            </a:endParaRPr>
          </a:p>
        </p:txBody>
      </p:sp>
      <p:sp>
        <p:nvSpPr>
          <p:cNvPr id="35" name="Google Shape;35;p3"/>
          <p:cNvSpPr txBox="1"/>
          <p:nvPr/>
        </p:nvSpPr>
        <p:spPr>
          <a:xfrm>
            <a:off x="6017124" y="5963734"/>
            <a:ext cx="22149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8ACE1"/>
                </a:solidFill>
                <a:latin typeface="IBM Plex Sans"/>
                <a:ea typeface="IBM Plex Sans"/>
                <a:cs typeface="IBM Plex Sans"/>
                <a:sym typeface="IBM Plex Sans"/>
              </a:rPr>
              <a:t>Key Metrics</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Note down: </a:t>
            </a:r>
            <a:r>
              <a:rPr lang="en" sz="900">
                <a:solidFill>
                  <a:schemeClr val="dk1"/>
                </a:solidFill>
                <a:latin typeface="IBM Plex Sans Light"/>
                <a:ea typeface="IBM Plex Sans Light"/>
                <a:cs typeface="IBM Plex Sans Light"/>
                <a:sym typeface="IBM Plex Sans Light"/>
              </a:rPr>
              <a:t>The key numbers that tell you how your business is doing.</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Clr>
                <a:schemeClr val="dk1"/>
              </a:buClr>
              <a:buSzPts val="1100"/>
              <a:buFont typeface="Arial"/>
              <a:buNone/>
            </a:pPr>
            <a:r>
              <a:rPr b="1" lang="en" sz="800">
                <a:solidFill>
                  <a:srgbClr val="68ACE1"/>
                </a:solidFill>
                <a:latin typeface="IBM Plex Sans"/>
                <a:ea typeface="IBM Plex Sans"/>
                <a:cs typeface="IBM Plex Sans"/>
                <a:sym typeface="IBM Plex Sans"/>
              </a:rPr>
              <a:t>Assess: </a:t>
            </a:r>
            <a:r>
              <a:rPr lang="en" sz="800">
                <a:solidFill>
                  <a:srgbClr val="68ACE1"/>
                </a:solidFill>
                <a:latin typeface="IBM Plex Sans"/>
                <a:ea typeface="IBM Plex Sans"/>
                <a:cs typeface="IBM Plex Sans"/>
                <a:sym typeface="IBM Plex Sans"/>
              </a:rPr>
              <a:t>Are your key metrics working well for you? What is your top priority?</a:t>
            </a:r>
            <a:endParaRPr sz="1000">
              <a:solidFill>
                <a:srgbClr val="68ACE1"/>
              </a:solidFill>
              <a:latin typeface="IBM Plex Sans Light"/>
              <a:ea typeface="IBM Plex Sans Light"/>
              <a:cs typeface="IBM Plex Sans Light"/>
              <a:sym typeface="IBM Plex Sans Light"/>
            </a:endParaRPr>
          </a:p>
          <a:p>
            <a:pPr indent="0" lvl="0" marL="0" rtl="0" algn="ctr">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p:txBody>
      </p:sp>
      <p:sp>
        <p:nvSpPr>
          <p:cNvPr id="36" name="Google Shape;36;p3"/>
          <p:cNvSpPr txBox="1"/>
          <p:nvPr>
            <p:ph type="title"/>
          </p:nvPr>
        </p:nvSpPr>
        <p:spPr>
          <a:xfrm>
            <a:off x="3924825" y="271721"/>
            <a:ext cx="5050800" cy="7002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lang="en" sz="1000">
                <a:latin typeface="IBM Plex Sans"/>
                <a:ea typeface="IBM Plex Sans"/>
                <a:cs typeface="IBM Plex Sans"/>
                <a:sym typeface="IBM Plex Sans"/>
              </a:rPr>
              <a:t>STARTUP CANVAS</a:t>
            </a:r>
            <a:endParaRPr sz="1000">
              <a:latin typeface="IBM Plex Sans"/>
              <a:ea typeface="IBM Plex Sans"/>
              <a:cs typeface="IBM Plex Sans"/>
              <a:sym typeface="IBM Plex Sans"/>
            </a:endParaRPr>
          </a:p>
          <a:p>
            <a:pPr indent="0" lvl="0" marL="0" rtl="0" algn="l">
              <a:spcBef>
                <a:spcPts val="0"/>
              </a:spcBef>
              <a:spcAft>
                <a:spcPts val="0"/>
              </a:spcAft>
              <a:buNone/>
            </a:pPr>
            <a:r>
              <a:rPr b="1" lang="en" sz="1800">
                <a:solidFill>
                  <a:srgbClr val="68ACE1"/>
                </a:solidFill>
                <a:latin typeface="IBM Plex Sans"/>
                <a:ea typeface="IBM Plex Sans"/>
                <a:cs typeface="IBM Plex Sans"/>
                <a:sym typeface="IBM Plex Sans"/>
              </a:rPr>
              <a:t>HOW TO USE? </a:t>
            </a:r>
            <a:endParaRPr sz="1800">
              <a:solidFill>
                <a:srgbClr val="68ACE1"/>
              </a:solidFill>
            </a:endParaRPr>
          </a:p>
        </p:txBody>
      </p:sp>
      <p:sp>
        <p:nvSpPr>
          <p:cNvPr id="37" name="Google Shape;37;p3"/>
          <p:cNvSpPr/>
          <p:nvPr/>
        </p:nvSpPr>
        <p:spPr>
          <a:xfrm>
            <a:off x="6971750" y="978190"/>
            <a:ext cx="378600" cy="365700"/>
          </a:xfrm>
          <a:prstGeom prst="ellipse">
            <a:avLst/>
          </a:prstGeom>
          <a:solidFill>
            <a:srgbClr val="68ACE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IBM Plex Sans"/>
                <a:ea typeface="IBM Plex Sans"/>
                <a:cs typeface="IBM Plex Sans"/>
                <a:sym typeface="IBM Plex Sans"/>
              </a:rPr>
              <a:t>0</a:t>
            </a:r>
            <a:endParaRPr b="1" sz="1000">
              <a:solidFill>
                <a:srgbClr val="FFFFFF"/>
              </a:solidFill>
              <a:latin typeface="IBM Plex Sans"/>
              <a:ea typeface="IBM Plex Sans"/>
              <a:cs typeface="IBM Plex Sans"/>
              <a:sym typeface="IBM Plex Sans"/>
            </a:endParaRPr>
          </a:p>
        </p:txBody>
      </p:sp>
      <p:grpSp>
        <p:nvGrpSpPr>
          <p:cNvPr id="38" name="Google Shape;38;p3"/>
          <p:cNvGrpSpPr/>
          <p:nvPr/>
        </p:nvGrpSpPr>
        <p:grpSpPr>
          <a:xfrm>
            <a:off x="0" y="7094781"/>
            <a:ext cx="10692000" cy="465069"/>
            <a:chOff x="0" y="7094781"/>
            <a:chExt cx="10692000" cy="465069"/>
          </a:xfrm>
        </p:grpSpPr>
        <p:grpSp>
          <p:nvGrpSpPr>
            <p:cNvPr id="39" name="Google Shape;39;p3"/>
            <p:cNvGrpSpPr/>
            <p:nvPr/>
          </p:nvGrpSpPr>
          <p:grpSpPr>
            <a:xfrm>
              <a:off x="0" y="7094781"/>
              <a:ext cx="10692000" cy="465069"/>
              <a:chOff x="0" y="7094781"/>
              <a:chExt cx="10692000" cy="465069"/>
            </a:xfrm>
          </p:grpSpPr>
          <p:sp>
            <p:nvSpPr>
              <p:cNvPr id="40" name="Google Shape;40;p3"/>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42" name="Google Shape;42;p3"/>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43" name="Google Shape;43;p3"/>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4"/>
          <p:cNvSpPr/>
          <p:nvPr/>
        </p:nvSpPr>
        <p:spPr>
          <a:xfrm>
            <a:off x="0" y="0"/>
            <a:ext cx="34278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49" name="Google Shape;49;p4"/>
          <p:cNvSpPr txBox="1"/>
          <p:nvPr/>
        </p:nvSpPr>
        <p:spPr>
          <a:xfrm>
            <a:off x="3684938" y="570727"/>
            <a:ext cx="30000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68ACE1"/>
                </a:solidFill>
                <a:latin typeface="IBM Plex Sans"/>
                <a:ea typeface="IBM Plex Sans"/>
                <a:cs typeface="IBM Plex Sans"/>
                <a:sym typeface="IBM Plex Sans"/>
              </a:rPr>
              <a:t>Notes</a:t>
            </a:r>
            <a:endParaRPr sz="1800">
              <a:solidFill>
                <a:srgbClr val="68ACE1"/>
              </a:solidFill>
              <a:latin typeface="IBM Plex Sans"/>
              <a:ea typeface="IBM Plex Sans"/>
              <a:cs typeface="IBM Plex Sans"/>
              <a:sym typeface="IBM Plex Sans"/>
            </a:endParaRPr>
          </a:p>
        </p:txBody>
      </p:sp>
      <p:sp>
        <p:nvSpPr>
          <p:cNvPr id="50" name="Google Shape;50;p4"/>
          <p:cNvSpPr txBox="1"/>
          <p:nvPr/>
        </p:nvSpPr>
        <p:spPr>
          <a:xfrm>
            <a:off x="545275" y="1670400"/>
            <a:ext cx="28485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Tool</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Startup Canvas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Material</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Template, Chart Paper, Post-Its, Pens/ Sketch Pens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Time </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90 Minutes</a:t>
            </a:r>
            <a:endParaRPr sz="1100">
              <a:solidFill>
                <a:schemeClr val="dk1"/>
              </a:solidFill>
              <a:latin typeface="IBM Plex Sans"/>
              <a:ea typeface="IBM Plex Sans"/>
              <a:cs typeface="IBM Plex Sans"/>
              <a:sym typeface="IBM Plex Sans"/>
            </a:endParaRPr>
          </a:p>
        </p:txBody>
      </p:sp>
      <p:sp>
        <p:nvSpPr>
          <p:cNvPr id="51" name="Google Shape;51;p4"/>
          <p:cNvSpPr txBox="1"/>
          <p:nvPr>
            <p:ph idx="4294967295" type="body"/>
          </p:nvPr>
        </p:nvSpPr>
        <p:spPr>
          <a:xfrm>
            <a:off x="7228300" y="1070122"/>
            <a:ext cx="3076800" cy="56238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68ACE1"/>
                </a:solidFill>
                <a:latin typeface="IBM Plex Sans"/>
                <a:ea typeface="IBM Plex Sans"/>
                <a:cs typeface="IBM Plex Sans"/>
                <a:sym typeface="IBM Plex Sans"/>
              </a:rPr>
              <a:t>Points to Consider</a:t>
            </a:r>
            <a:endParaRPr b="1" sz="1100">
              <a:solidFill>
                <a:srgbClr val="68ACE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rgbClr val="3C78D8"/>
              </a:solidFill>
              <a:latin typeface="IBM Plex Sans"/>
              <a:ea typeface="IBM Plex Sans"/>
              <a:cs typeface="IBM Plex Sans"/>
              <a:sym typeface="IBM Plex Sans"/>
            </a:endParaRPr>
          </a:p>
          <a:p>
            <a:pPr indent="-184150" lvl="0" marL="228600" marR="45720" rtl="0" algn="l">
              <a:lnSpc>
                <a:spcPct val="115000"/>
              </a:lnSpc>
              <a:spcBef>
                <a:spcPts val="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numbering provided in the How To is a recommended path. Startups may still choose to fill the template as per their convenience.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‘problems’ section focuses on the fundamental/basic/core problems that customers face and that the startup is solving - these are not the problems the company is facing. The ‘priority’ under each section is the problem/issue for the startup with regards to that aspect.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While the ‘Unique Value Proposition’ is customer/user focused, the ‘Unfair Advantage’ is competition focused.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Startups may choose to fill the ‘Customer Segments’ section as broad segments or as specific profiles. The more specific one can get, the better.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It is possible that participants may not have a full view of their own startups and may not be able to map priorities comprehensively. They can come back to the tool afterward when they think they know the answers.</a:t>
            </a:r>
            <a:endParaRPr sz="1100">
              <a:solidFill>
                <a:srgbClr val="000000"/>
              </a:solidFill>
              <a:latin typeface="IBM Plex Sans"/>
              <a:ea typeface="IBM Plex Sans"/>
              <a:cs typeface="IBM Plex Sans"/>
              <a:sym typeface="IBM Plex Sans"/>
            </a:endParaRPr>
          </a:p>
          <a:p>
            <a:pPr indent="0" lvl="0" marL="0" rtl="0" algn="l">
              <a:spcBef>
                <a:spcPts val="1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52" name="Google Shape;52;p4"/>
          <p:cNvSpPr txBox="1"/>
          <p:nvPr>
            <p:ph type="title"/>
          </p:nvPr>
        </p:nvSpPr>
        <p:spPr>
          <a:xfrm>
            <a:off x="469087" y="518273"/>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400">
                <a:solidFill>
                  <a:srgbClr val="68ACE1"/>
                </a:solidFill>
                <a:latin typeface="IBM Plex Sans"/>
                <a:ea typeface="IBM Plex Sans"/>
                <a:cs typeface="IBM Plex Sans"/>
                <a:sym typeface="IBM Plex Sans"/>
              </a:rPr>
              <a:t>KNOWING THE STARTUPS</a:t>
            </a:r>
            <a:endParaRPr b="1" sz="14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b="1" lang="en" sz="2400">
                <a:latin typeface="IBM Plex Sans"/>
                <a:ea typeface="IBM Plex Sans"/>
                <a:cs typeface="IBM Plex Sans"/>
                <a:sym typeface="IBM Plex Sans"/>
              </a:rPr>
              <a:t>MAP STARTUP &amp;</a:t>
            </a:r>
            <a:endParaRPr b="1" sz="2400">
              <a:latin typeface="IBM Plex Sans"/>
              <a:ea typeface="IBM Plex Sans"/>
              <a:cs typeface="IBM Plex Sans"/>
              <a:sym typeface="IBM Plex Sans"/>
            </a:endParaRPr>
          </a:p>
          <a:p>
            <a:pPr indent="0" lvl="0" marL="0" rtl="0" algn="l">
              <a:spcBef>
                <a:spcPts val="0"/>
              </a:spcBef>
              <a:spcAft>
                <a:spcPts val="0"/>
              </a:spcAft>
              <a:buNone/>
            </a:pPr>
            <a:r>
              <a:rPr b="1" lang="en" sz="2400">
                <a:latin typeface="IBM Plex Sans"/>
                <a:ea typeface="IBM Plex Sans"/>
                <a:cs typeface="IBM Plex Sans"/>
                <a:sym typeface="IBM Plex Sans"/>
              </a:rPr>
              <a:t>PRIORITIES</a:t>
            </a:r>
            <a:endParaRPr/>
          </a:p>
        </p:txBody>
      </p:sp>
      <p:sp>
        <p:nvSpPr>
          <p:cNvPr id="53" name="Google Shape;53;p4"/>
          <p:cNvSpPr txBox="1"/>
          <p:nvPr>
            <p:ph idx="4294967295" type="body"/>
          </p:nvPr>
        </p:nvSpPr>
        <p:spPr>
          <a:xfrm>
            <a:off x="3649550" y="1071324"/>
            <a:ext cx="3076800" cy="52296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68ACE1"/>
                </a:solidFill>
                <a:latin typeface="IBM Plex Sans"/>
                <a:ea typeface="IBM Plex Sans"/>
                <a:cs typeface="IBM Plex Sans"/>
                <a:sym typeface="IBM Plex Sans"/>
              </a:rPr>
              <a:t>Session Flow</a:t>
            </a:r>
            <a:endParaRPr b="1" sz="1100">
              <a:solidFill>
                <a:srgbClr val="68ACE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rgbClr val="000000"/>
              </a:buClr>
              <a:buSzPts val="1100"/>
              <a:buFont typeface="IBM Plex Sans"/>
              <a:buAutoNum type="arabicPeriod"/>
            </a:pPr>
            <a:r>
              <a:rPr b="1" lang="en" sz="1100">
                <a:solidFill>
                  <a:srgbClr val="000000"/>
                </a:solidFill>
                <a:latin typeface="IBM Plex Sans"/>
                <a:ea typeface="IBM Plex Sans"/>
                <a:cs typeface="IBM Plex Sans"/>
                <a:sym typeface="IBM Plex Sans"/>
              </a:rPr>
              <a:t>Sharing the Objective | 2 Min</a:t>
            </a:r>
            <a:endParaRPr b="1"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Clr>
                <a:srgbClr val="000000"/>
              </a:buClr>
              <a:buSzPts val="1100"/>
              <a:buFont typeface="Arial"/>
              <a:buNone/>
            </a:pPr>
            <a:r>
              <a:rPr lang="en" sz="1100">
                <a:solidFill>
                  <a:srgbClr val="000000"/>
                </a:solidFill>
                <a:latin typeface="IBM Plex Sans"/>
                <a:ea typeface="IBM Plex Sans"/>
                <a:cs typeface="IBM Plex Sans"/>
                <a:sym typeface="IBM Plex Sans"/>
              </a:rPr>
              <a:t>Facilitators to share the objective of the session/exercise.</a:t>
            </a:r>
            <a:endParaRPr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sz="1100">
              <a:solidFill>
                <a:srgbClr val="000000"/>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rgbClr val="000000"/>
              </a:buClr>
              <a:buSzPts val="1100"/>
              <a:buFont typeface="IBM Plex Sans"/>
              <a:buAutoNum type="arabicPeriod"/>
            </a:pPr>
            <a:r>
              <a:rPr b="1" lang="en" sz="1100">
                <a:solidFill>
                  <a:srgbClr val="000000"/>
                </a:solidFill>
                <a:latin typeface="IBM Plex Sans"/>
                <a:ea typeface="IBM Plex Sans"/>
                <a:cs typeface="IBM Plex Sans"/>
                <a:sym typeface="IBM Plex Sans"/>
              </a:rPr>
              <a:t>Walkthrough - Example | 10 Min</a:t>
            </a:r>
            <a:endParaRPr b="1"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rPr lang="en" sz="1100">
                <a:solidFill>
                  <a:srgbClr val="000000"/>
                </a:solidFill>
                <a:latin typeface="IBM Plex Sans"/>
                <a:ea typeface="IBM Plex Sans"/>
                <a:cs typeface="IBM Plex Sans"/>
                <a:sym typeface="IBM Plex Sans"/>
              </a:rPr>
              <a:t>Facilitators to walk through 1-2 examples of the tool in use.</a:t>
            </a:r>
            <a:endParaRPr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sz="1100">
              <a:solidFill>
                <a:srgbClr val="000000"/>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rgbClr val="000000"/>
              </a:buClr>
              <a:buSzPts val="1100"/>
              <a:buFont typeface="IBM Plex Sans"/>
              <a:buAutoNum type="arabicPeriod"/>
            </a:pPr>
            <a:r>
              <a:rPr b="1" lang="en" sz="1100">
                <a:solidFill>
                  <a:srgbClr val="000000"/>
                </a:solidFill>
                <a:latin typeface="IBM Plex Sans"/>
                <a:ea typeface="IBM Plex Sans"/>
                <a:cs typeface="IBM Plex Sans"/>
                <a:sym typeface="IBM Plex Sans"/>
              </a:rPr>
              <a:t>Walkthrough - ‘How To?’ | 10 Min</a:t>
            </a:r>
            <a:endParaRPr b="1"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rPr lang="en" sz="1100">
                <a:solidFill>
                  <a:srgbClr val="000000"/>
                </a:solidFill>
                <a:latin typeface="IBM Plex Sans"/>
                <a:ea typeface="IBM Plex Sans"/>
                <a:cs typeface="IBM Plex Sans"/>
                <a:sym typeface="IBM Plex Sans"/>
              </a:rPr>
              <a:t>Facilitators to walk through the ‘How to?’ of the tool as per instructions on the toolsheet.  </a:t>
            </a:r>
            <a:endParaRPr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sz="1100">
              <a:solidFill>
                <a:srgbClr val="000000"/>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rgbClr val="000000"/>
              </a:buClr>
              <a:buSzPts val="1100"/>
              <a:buFont typeface="IBM Plex Sans"/>
              <a:buAutoNum type="arabicPeriod"/>
            </a:pPr>
            <a:r>
              <a:rPr b="1" lang="en" sz="1100">
                <a:solidFill>
                  <a:srgbClr val="000000"/>
                </a:solidFill>
                <a:latin typeface="IBM Plex Sans"/>
                <a:ea typeface="IBM Plex Sans"/>
                <a:cs typeface="IBM Plex Sans"/>
                <a:sym typeface="IBM Plex Sans"/>
              </a:rPr>
              <a:t>Clarifications | 8 Min</a:t>
            </a:r>
            <a:endParaRPr b="1"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rPr lang="en" sz="1100">
                <a:solidFill>
                  <a:srgbClr val="000000"/>
                </a:solidFill>
                <a:latin typeface="IBM Plex Sans"/>
                <a:ea typeface="IBM Plex Sans"/>
                <a:cs typeface="IBM Plex Sans"/>
                <a:sym typeface="IBM Plex Sans"/>
              </a:rPr>
              <a:t>Facilitators to clarify doubts from participants.</a:t>
            </a:r>
            <a:endParaRPr sz="11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rgbClr val="000000"/>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rgbClr val="000000"/>
              </a:buClr>
              <a:buSzPts val="1100"/>
              <a:buFont typeface="IBM Plex Sans"/>
              <a:buAutoNum type="arabicPeriod"/>
            </a:pPr>
            <a:r>
              <a:rPr b="1" lang="en" sz="1100">
                <a:solidFill>
                  <a:srgbClr val="000000"/>
                </a:solidFill>
                <a:latin typeface="IBM Plex Sans"/>
                <a:ea typeface="IBM Plex Sans"/>
                <a:cs typeface="IBM Plex Sans"/>
                <a:sym typeface="IBM Plex Sans"/>
              </a:rPr>
              <a:t>Exercise | 60 Min</a:t>
            </a:r>
            <a:endParaRPr b="1"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rPr lang="en" sz="1100">
                <a:solidFill>
                  <a:srgbClr val="000000"/>
                </a:solidFill>
                <a:latin typeface="IBM Plex Sans"/>
                <a:ea typeface="IBM Plex Sans"/>
                <a:cs typeface="IBM Plex Sans"/>
                <a:sym typeface="IBM Plex Sans"/>
              </a:rPr>
              <a:t>Participants to use tool with guidance from the facilitation team. A potential flow of the exercise could be -</a:t>
            </a:r>
            <a:endParaRPr sz="1100">
              <a:solidFill>
                <a:srgbClr val="000000"/>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sz="1100">
              <a:solidFill>
                <a:srgbClr val="000000"/>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68ACE1"/>
              </a:buClr>
              <a:buSzPts val="1100"/>
              <a:buFont typeface="IBM Plex Sans"/>
              <a:buChar char="➔"/>
            </a:pPr>
            <a:r>
              <a:rPr b="1" lang="en" sz="1100">
                <a:solidFill>
                  <a:srgbClr val="68ACE1"/>
                </a:solidFill>
                <a:latin typeface="IBM Plex Sans"/>
                <a:ea typeface="IBM Plex Sans"/>
                <a:cs typeface="IBM Plex Sans"/>
                <a:sym typeface="IBM Plex Sans"/>
              </a:rPr>
              <a:t>Filling the template with details under each section </a:t>
            </a:r>
            <a:r>
              <a:rPr lang="en" sz="1100">
                <a:solidFill>
                  <a:srgbClr val="68ACE1"/>
                </a:solidFill>
                <a:latin typeface="IBM Plex Sans"/>
                <a:ea typeface="IBM Plex Sans"/>
                <a:cs typeface="IBM Plex Sans"/>
                <a:sym typeface="IBM Plex Sans"/>
              </a:rPr>
              <a:t>- 30 Min</a:t>
            </a:r>
            <a:endParaRPr sz="1100">
              <a:solidFill>
                <a:srgbClr val="68ACE1"/>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68ACE1"/>
              </a:buClr>
              <a:buSzPts val="1100"/>
              <a:buFont typeface="IBM Plex Sans"/>
              <a:buChar char="➔"/>
            </a:pPr>
            <a:r>
              <a:rPr b="1" lang="en" sz="1100">
                <a:solidFill>
                  <a:srgbClr val="68ACE1"/>
                </a:solidFill>
                <a:latin typeface="IBM Plex Sans"/>
                <a:ea typeface="IBM Plex Sans"/>
                <a:cs typeface="IBM Plex Sans"/>
                <a:sym typeface="IBM Plex Sans"/>
              </a:rPr>
              <a:t>Mapping priorities </a:t>
            </a:r>
            <a:r>
              <a:rPr lang="en" sz="1100">
                <a:solidFill>
                  <a:srgbClr val="68ACE1"/>
                </a:solidFill>
                <a:latin typeface="IBM Plex Sans"/>
                <a:ea typeface="IBM Plex Sans"/>
                <a:cs typeface="IBM Plex Sans"/>
                <a:sym typeface="IBM Plex Sans"/>
              </a:rPr>
              <a:t>- 20 Min</a:t>
            </a:r>
            <a:endParaRPr sz="1100">
              <a:solidFill>
                <a:srgbClr val="68ACE1"/>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68ACE1"/>
              </a:buClr>
              <a:buSzPts val="1100"/>
              <a:buFont typeface="IBM Plex Sans"/>
              <a:buChar char="➔"/>
            </a:pPr>
            <a:r>
              <a:rPr b="1" lang="en" sz="1100">
                <a:solidFill>
                  <a:srgbClr val="68ACE1"/>
                </a:solidFill>
                <a:latin typeface="IBM Plex Sans"/>
                <a:ea typeface="IBM Plex Sans"/>
                <a:cs typeface="IBM Plex Sans"/>
                <a:sym typeface="IBM Plex Sans"/>
              </a:rPr>
              <a:t>Reflecting and refining</a:t>
            </a:r>
            <a:r>
              <a:rPr lang="en" sz="1100">
                <a:solidFill>
                  <a:srgbClr val="68ACE1"/>
                </a:solidFill>
                <a:latin typeface="IBM Plex Sans"/>
                <a:ea typeface="IBM Plex Sans"/>
                <a:cs typeface="IBM Plex Sans"/>
                <a:sym typeface="IBM Plex Sans"/>
              </a:rPr>
              <a:t>- 10 Min</a:t>
            </a:r>
            <a:endParaRPr sz="1100">
              <a:solidFill>
                <a:srgbClr val="68ACE1"/>
              </a:solidFill>
              <a:latin typeface="IBM Plex Sans"/>
              <a:ea typeface="IBM Plex Sans"/>
              <a:cs typeface="IBM Plex Sans"/>
              <a:sym typeface="IBM Plex Sans"/>
            </a:endParaRPr>
          </a:p>
          <a:p>
            <a:pPr indent="0" lvl="0" marL="285750" rtl="0" algn="l">
              <a:lnSpc>
                <a:spcPct val="100000"/>
              </a:lnSpc>
              <a:spcBef>
                <a:spcPts val="0"/>
              </a:spcBef>
              <a:spcAft>
                <a:spcPts val="0"/>
              </a:spcAft>
              <a:buNone/>
            </a:pPr>
            <a:r>
              <a:t/>
            </a:r>
            <a:endParaRPr sz="11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68ACE1"/>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54" name="Google Shape;54;p4"/>
          <p:cNvSpPr/>
          <p:nvPr/>
        </p:nvSpPr>
        <p:spPr>
          <a:xfrm>
            <a:off x="0" y="-300"/>
            <a:ext cx="137100" cy="7560000"/>
          </a:xfrm>
          <a:prstGeom prst="rect">
            <a:avLst/>
          </a:prstGeom>
          <a:solidFill>
            <a:srgbClr val="68AC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78D8"/>
              </a:solidFill>
            </a:endParaRPr>
          </a:p>
        </p:txBody>
      </p:sp>
      <p:grpSp>
        <p:nvGrpSpPr>
          <p:cNvPr id="55" name="Google Shape;55;p4"/>
          <p:cNvGrpSpPr/>
          <p:nvPr/>
        </p:nvGrpSpPr>
        <p:grpSpPr>
          <a:xfrm>
            <a:off x="0" y="7094781"/>
            <a:ext cx="10692000" cy="465069"/>
            <a:chOff x="0" y="7094781"/>
            <a:chExt cx="10692000" cy="465069"/>
          </a:xfrm>
        </p:grpSpPr>
        <p:grpSp>
          <p:nvGrpSpPr>
            <p:cNvPr id="56" name="Google Shape;56;p4"/>
            <p:cNvGrpSpPr/>
            <p:nvPr/>
          </p:nvGrpSpPr>
          <p:grpSpPr>
            <a:xfrm>
              <a:off x="0" y="7094781"/>
              <a:ext cx="10692000" cy="465069"/>
              <a:chOff x="0" y="7094781"/>
              <a:chExt cx="10692000" cy="465069"/>
            </a:xfrm>
          </p:grpSpPr>
          <p:sp>
            <p:nvSpPr>
              <p:cNvPr id="57" name="Google Shape;57;p4"/>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59" name="Google Shape;59;p4"/>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60" name="Google Shape;60;p4"/>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5"/>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68ACE1"/>
                </a:solidFill>
                <a:latin typeface="IBM Plex Sans"/>
                <a:ea typeface="IBM Plex Sans"/>
                <a:cs typeface="IBM Plex Sans"/>
                <a:sym typeface="IBM Plex Sans"/>
              </a:rPr>
              <a:t>TOOL:</a:t>
            </a:r>
            <a:r>
              <a:rPr b="1" lang="en" sz="1800">
                <a:latin typeface="IBM Plex Sans"/>
                <a:ea typeface="IBM Plex Sans"/>
                <a:cs typeface="IBM Plex Sans"/>
                <a:sym typeface="IBM Plex Sans"/>
              </a:rPr>
              <a:t> STARTUP CANVAS</a:t>
            </a:r>
            <a:endParaRPr sz="1800">
              <a:latin typeface="IBM Plex Sans"/>
              <a:ea typeface="IBM Plex Sans"/>
              <a:cs typeface="IBM Plex Sans"/>
              <a:sym typeface="IBM Plex Sans"/>
            </a:endParaRPr>
          </a:p>
        </p:txBody>
      </p:sp>
      <p:pic>
        <p:nvPicPr>
          <p:cNvPr id="66" name="Google Shape;66;p5"/>
          <p:cNvPicPr preferRelativeResize="0"/>
          <p:nvPr/>
        </p:nvPicPr>
        <p:blipFill rotWithShape="1">
          <a:blip r:embed="rId3">
            <a:alphaModFix/>
          </a:blip>
          <a:srcRect b="0" l="4745" r="2926" t="0"/>
          <a:stretch/>
        </p:blipFill>
        <p:spPr>
          <a:xfrm>
            <a:off x="607513" y="893061"/>
            <a:ext cx="9476974" cy="5773874"/>
          </a:xfrm>
          <a:prstGeom prst="rect">
            <a:avLst/>
          </a:prstGeom>
          <a:noFill/>
          <a:ln>
            <a:noFill/>
          </a:ln>
        </p:spPr>
      </p:pic>
      <p:grpSp>
        <p:nvGrpSpPr>
          <p:cNvPr id="67" name="Google Shape;67;p5"/>
          <p:cNvGrpSpPr/>
          <p:nvPr/>
        </p:nvGrpSpPr>
        <p:grpSpPr>
          <a:xfrm>
            <a:off x="0" y="7094781"/>
            <a:ext cx="10692000" cy="465069"/>
            <a:chOff x="0" y="7094781"/>
            <a:chExt cx="10692000" cy="465069"/>
          </a:xfrm>
        </p:grpSpPr>
        <p:grpSp>
          <p:nvGrpSpPr>
            <p:cNvPr id="68" name="Google Shape;68;p5"/>
            <p:cNvGrpSpPr/>
            <p:nvPr/>
          </p:nvGrpSpPr>
          <p:grpSpPr>
            <a:xfrm>
              <a:off x="0" y="7094781"/>
              <a:ext cx="10692000" cy="465069"/>
              <a:chOff x="0" y="7094781"/>
              <a:chExt cx="10692000" cy="465069"/>
            </a:xfrm>
          </p:grpSpPr>
          <p:sp>
            <p:nvSpPr>
              <p:cNvPr id="69" name="Google Shape;69;p5"/>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71" name="Google Shape;71;p5"/>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72" name="Google Shape;72;p5"/>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6"/>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68ACE1"/>
                </a:solidFill>
                <a:latin typeface="IBM Plex Sans"/>
                <a:ea typeface="IBM Plex Sans"/>
                <a:cs typeface="IBM Plex Sans"/>
                <a:sym typeface="IBM Plex Sans"/>
              </a:rPr>
              <a:t>TOOL:</a:t>
            </a:r>
            <a:r>
              <a:rPr b="1" lang="en" sz="1800">
                <a:latin typeface="IBM Plex Sans"/>
                <a:ea typeface="IBM Plex Sans"/>
                <a:cs typeface="IBM Plex Sans"/>
                <a:sym typeface="IBM Plex Sans"/>
              </a:rPr>
              <a:t> STARTUP CANVAS</a:t>
            </a:r>
            <a:endParaRPr sz="1800">
              <a:latin typeface="IBM Plex Sans"/>
              <a:ea typeface="IBM Plex Sans"/>
              <a:cs typeface="IBM Plex Sans"/>
              <a:sym typeface="IBM Plex Sans"/>
            </a:endParaRPr>
          </a:p>
        </p:txBody>
      </p:sp>
      <p:pic>
        <p:nvPicPr>
          <p:cNvPr id="78" name="Google Shape;78;p6"/>
          <p:cNvPicPr preferRelativeResize="0"/>
          <p:nvPr/>
        </p:nvPicPr>
        <p:blipFill rotWithShape="1">
          <a:blip r:embed="rId3">
            <a:alphaModFix/>
          </a:blip>
          <a:srcRect b="8587" l="0" r="0" t="17953"/>
          <a:stretch/>
        </p:blipFill>
        <p:spPr>
          <a:xfrm>
            <a:off x="2148376" y="800104"/>
            <a:ext cx="6084749" cy="5959820"/>
          </a:xfrm>
          <a:prstGeom prst="rect">
            <a:avLst/>
          </a:prstGeom>
          <a:noFill/>
          <a:ln>
            <a:noFill/>
          </a:ln>
        </p:spPr>
      </p:pic>
      <p:grpSp>
        <p:nvGrpSpPr>
          <p:cNvPr id="79" name="Google Shape;79;p6"/>
          <p:cNvGrpSpPr/>
          <p:nvPr/>
        </p:nvGrpSpPr>
        <p:grpSpPr>
          <a:xfrm>
            <a:off x="0" y="7094781"/>
            <a:ext cx="10692000" cy="465069"/>
            <a:chOff x="0" y="7094781"/>
            <a:chExt cx="10692000" cy="465069"/>
          </a:xfrm>
        </p:grpSpPr>
        <p:grpSp>
          <p:nvGrpSpPr>
            <p:cNvPr id="80" name="Google Shape;80;p6"/>
            <p:cNvGrpSpPr/>
            <p:nvPr/>
          </p:nvGrpSpPr>
          <p:grpSpPr>
            <a:xfrm>
              <a:off x="0" y="7094781"/>
              <a:ext cx="10692000" cy="465069"/>
              <a:chOff x="0" y="7094781"/>
              <a:chExt cx="10692000" cy="465069"/>
            </a:xfrm>
          </p:grpSpPr>
          <p:sp>
            <p:nvSpPr>
              <p:cNvPr id="81" name="Google Shape;81;p6"/>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83" name="Google Shape;83;p6"/>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84" name="Google Shape;84;p6"/>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graphicFrame>
        <p:nvGraphicFramePr>
          <p:cNvPr id="89" name="Google Shape;89;p7"/>
          <p:cNvGraphicFramePr/>
          <p:nvPr/>
        </p:nvGraphicFramePr>
        <p:xfrm>
          <a:off x="442158" y="757650"/>
          <a:ext cx="3000000" cy="3000000"/>
        </p:xfrm>
        <a:graphic>
          <a:graphicData uri="http://schemas.openxmlformats.org/drawingml/2006/table">
            <a:tbl>
              <a:tblPr>
                <a:noFill/>
                <a:tableStyleId>{BB6ED5DC-720F-435E-94F6-CDA511E3381A}</a:tableStyleId>
              </a:tblPr>
              <a:tblGrid>
                <a:gridCol w="1955525"/>
                <a:gridCol w="1955525"/>
                <a:gridCol w="1955525"/>
                <a:gridCol w="1955525"/>
                <a:gridCol w="1955525"/>
              </a:tblGrid>
              <a:tr h="391200">
                <a:tc gridSpan="2">
                  <a:txBody>
                    <a:bodyPr/>
                    <a:lstStyle/>
                    <a:p>
                      <a:pPr indent="0" lvl="0" marL="0" rtl="0" algn="l">
                        <a:spcBef>
                          <a:spcPts val="0"/>
                        </a:spcBef>
                        <a:spcAft>
                          <a:spcPts val="0"/>
                        </a:spcAft>
                        <a:buNone/>
                      </a:pPr>
                      <a:r>
                        <a:rPr b="1" lang="en" sz="1100">
                          <a:latin typeface="IBM Plex Sans"/>
                          <a:ea typeface="IBM Plex Sans"/>
                          <a:cs typeface="IBM Plex Sans"/>
                          <a:sym typeface="IBM Plex Sans"/>
                        </a:rPr>
                        <a:t>Start Up:</a:t>
                      </a:r>
                      <a:endParaRPr b="1" sz="11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rtl="0" algn="l">
                        <a:spcBef>
                          <a:spcPts val="0"/>
                        </a:spcBef>
                        <a:spcAft>
                          <a:spcPts val="0"/>
                        </a:spcAft>
                        <a:buNone/>
                      </a:pPr>
                      <a:r>
                        <a:rPr b="1" lang="en" sz="1100">
                          <a:latin typeface="IBM Plex Sans"/>
                          <a:ea typeface="IBM Plex Sans"/>
                          <a:cs typeface="IBM Plex Sans"/>
                          <a:sym typeface="IBM Plex Sans"/>
                        </a:rPr>
                        <a:t>Domain:</a:t>
                      </a:r>
                      <a:endParaRPr b="1" sz="11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Stage:</a:t>
                      </a:r>
                      <a:endParaRPr sz="11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6525">
                <a:tc rowSpan="2">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Problem</a:t>
                      </a:r>
                      <a:r>
                        <a:rPr b="1" lang="en" sz="1200">
                          <a:solidFill>
                            <a:schemeClr val="dk1"/>
                          </a:solidFill>
                          <a:latin typeface="IBM Plex Sans"/>
                          <a:ea typeface="IBM Plex Sans"/>
                          <a:cs typeface="IBM Plex Sans"/>
                          <a:sym typeface="IBM Plex Sans"/>
                        </a:rPr>
                        <a:t> </a:t>
                      </a:r>
                      <a:endParaRPr b="1" sz="12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800">
                          <a:latin typeface="IBM Plex Sans"/>
                          <a:ea typeface="IBM Plex Sans"/>
                          <a:cs typeface="IBM Plex Sans"/>
                          <a:sym typeface="IBM Plex Sans"/>
                        </a:rPr>
                        <a:t>What are your Top 1-3 Problems for Customers/Users?</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None/>
                      </a:pPr>
                      <a:r>
                        <a:t/>
                      </a:r>
                      <a:endParaRPr sz="800">
                        <a:latin typeface="IBM Plex Sans"/>
                        <a:ea typeface="IBM Plex Sans"/>
                        <a:cs typeface="IBM Plex Sans"/>
                        <a:sym typeface="IBM Plex Sans"/>
                      </a:endParaRPr>
                    </a:p>
                    <a:p>
                      <a:pPr indent="0" lvl="0" marL="0" rtl="0" algn="l">
                        <a:spcBef>
                          <a:spcPts val="0"/>
                        </a:spcBef>
                        <a:spcAft>
                          <a:spcPts val="0"/>
                        </a:spcAft>
                        <a:buClr>
                          <a:schemeClr val="dk1"/>
                        </a:buClr>
                        <a:buSzPts val="1100"/>
                        <a:buFont typeface="Arial"/>
                        <a:buNone/>
                      </a:pPr>
                      <a:r>
                        <a:t/>
                      </a:r>
                      <a:endParaRPr sz="800">
                        <a:solidFill>
                          <a:srgbClr val="3C78D8"/>
                        </a:solidFill>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Solution</a:t>
                      </a:r>
                      <a:r>
                        <a:rPr b="1" lang="en" sz="1200">
                          <a:solidFill>
                            <a:schemeClr val="dk1"/>
                          </a:solidFill>
                          <a:latin typeface="IBM Plex Sans"/>
                          <a:ea typeface="IBM Plex Sans"/>
                          <a:cs typeface="IBM Plex Sans"/>
                          <a:sym typeface="IBM Plex Sans"/>
                        </a:rPr>
                        <a:t> </a:t>
                      </a:r>
                      <a:endParaRPr b="1" sz="12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are the solutions proposed by you to these problems?</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Unique Value Proposition</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is your single, compelling message stating why you are different and worth paying attention to?</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Unfair Advantage </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is something that your have that cannot be bought or copied?</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Customer Segments </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is the profile of your target customers/users? </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6525">
                <a:tc vMerge="1"/>
                <a:tc>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Key Metrics </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are the key numbers that tell you how your business is doing?</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Channels</a:t>
                      </a:r>
                      <a:r>
                        <a:rPr b="1" lang="en" sz="1200">
                          <a:solidFill>
                            <a:srgbClr val="3C78D8"/>
                          </a:solidFill>
                          <a:latin typeface="IBM Plex Sans"/>
                          <a:ea typeface="IBM Plex Sans"/>
                          <a:cs typeface="IBM Plex Sans"/>
                          <a:sym typeface="IBM Plex Sans"/>
                        </a:rPr>
                        <a:t> </a:t>
                      </a:r>
                      <a:endParaRPr b="1" sz="12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are the paths between you and customers (inbound &amp; outbound)?</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1517800">
                <a:tc gridSpan="2">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Cost Structure </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are your fixed and variable costs?</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vMerge="1"/>
                <a:tc gridSpan="2">
                  <a:txBody>
                    <a:bodyPr/>
                    <a:lstStyle/>
                    <a:p>
                      <a:pPr indent="0" lvl="0" marL="0" rtl="0" algn="l">
                        <a:spcBef>
                          <a:spcPts val="0"/>
                        </a:spcBef>
                        <a:spcAft>
                          <a:spcPts val="0"/>
                        </a:spcAft>
                        <a:buNone/>
                      </a:pPr>
                      <a:r>
                        <a:rPr b="1" lang="en" sz="1200">
                          <a:solidFill>
                            <a:srgbClr val="68ACE1"/>
                          </a:solidFill>
                          <a:latin typeface="IBM Plex Sans"/>
                          <a:ea typeface="IBM Plex Sans"/>
                          <a:cs typeface="IBM Plex Sans"/>
                          <a:sym typeface="IBM Plex Sans"/>
                        </a:rPr>
                        <a:t>Revenue Streams</a:t>
                      </a:r>
                      <a:endParaRPr b="1" sz="1200">
                        <a:solidFill>
                          <a:srgbClr val="68ACE1"/>
                        </a:solidFill>
                        <a:latin typeface="IBM Plex Sans"/>
                        <a:ea typeface="IBM Plex Sans"/>
                        <a:cs typeface="IBM Plex Sans"/>
                        <a:sym typeface="IBM Plex Sans"/>
                      </a:endParaRPr>
                    </a:p>
                    <a:p>
                      <a:pPr indent="0" lvl="0" marL="0" rtl="0" algn="l">
                        <a:spcBef>
                          <a:spcPts val="0"/>
                        </a:spcBef>
                        <a:spcAft>
                          <a:spcPts val="0"/>
                        </a:spcAft>
                        <a:buNone/>
                      </a:pPr>
                      <a:r>
                        <a:rPr lang="en" sz="800">
                          <a:solidFill>
                            <a:schemeClr val="dk1"/>
                          </a:solidFill>
                          <a:latin typeface="IBM Plex Sans"/>
                          <a:ea typeface="IBM Plex Sans"/>
                          <a:cs typeface="IBM Plex Sans"/>
                          <a:sym typeface="IBM Plex Sans"/>
                        </a:rPr>
                        <a:t>What are your revenue streams?</a:t>
                      </a:r>
                      <a:endParaRPr sz="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200">
                        <a:latin typeface="IBM Plex Sans"/>
                        <a:ea typeface="IBM Plex Sans"/>
                        <a:cs typeface="IBM Plex Sans"/>
                        <a:sym typeface="IBM Plex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90" name="Google Shape;90;p7"/>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68ACE1"/>
                </a:solidFill>
                <a:latin typeface="IBM Plex Sans"/>
                <a:ea typeface="IBM Plex Sans"/>
                <a:cs typeface="IBM Plex Sans"/>
                <a:sym typeface="IBM Plex Sans"/>
              </a:rPr>
              <a:t>TOOL:</a:t>
            </a:r>
            <a:r>
              <a:rPr b="1" lang="en" sz="1800">
                <a:latin typeface="IBM Plex Sans"/>
                <a:ea typeface="IBM Plex Sans"/>
                <a:cs typeface="IBM Plex Sans"/>
                <a:sym typeface="IBM Plex Sans"/>
              </a:rPr>
              <a:t> STARTUP CANVAS</a:t>
            </a:r>
            <a:endParaRPr sz="1800">
              <a:latin typeface="IBM Plex Sans"/>
              <a:ea typeface="IBM Plex Sans"/>
              <a:cs typeface="IBM Plex Sans"/>
              <a:sym typeface="IBM Plex Sans"/>
            </a:endParaRPr>
          </a:p>
        </p:txBody>
      </p:sp>
      <p:sp>
        <p:nvSpPr>
          <p:cNvPr id="91" name="Google Shape;91;p7"/>
          <p:cNvSpPr txBox="1"/>
          <p:nvPr/>
        </p:nvSpPr>
        <p:spPr>
          <a:xfrm>
            <a:off x="457200" y="5119289"/>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How well do you understand these problems? What is your top priority?</a:t>
            </a:r>
            <a:endParaRPr sz="800">
              <a:solidFill>
                <a:srgbClr val="68ACE1"/>
              </a:solidFill>
              <a:latin typeface="IBM Plex Sans"/>
              <a:ea typeface="IBM Plex Sans"/>
              <a:cs typeface="IBM Plex Sans"/>
              <a:sym typeface="IBM Plex Sans"/>
            </a:endParaRPr>
          </a:p>
        </p:txBody>
      </p:sp>
      <p:sp>
        <p:nvSpPr>
          <p:cNvPr id="92" name="Google Shape;92;p7"/>
          <p:cNvSpPr txBox="1"/>
          <p:nvPr/>
        </p:nvSpPr>
        <p:spPr>
          <a:xfrm>
            <a:off x="2397675" y="5119289"/>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Are your key metrics working well for you? What is your top priority?</a:t>
            </a:r>
            <a:endParaRPr sz="800">
              <a:solidFill>
                <a:srgbClr val="68ACE1"/>
              </a:solidFill>
              <a:latin typeface="IBM Plex Sans"/>
              <a:ea typeface="IBM Plex Sans"/>
              <a:cs typeface="IBM Plex Sans"/>
              <a:sym typeface="IBM Plex Sans"/>
            </a:endParaRPr>
          </a:p>
        </p:txBody>
      </p:sp>
      <p:sp>
        <p:nvSpPr>
          <p:cNvPr id="93" name="Google Shape;93;p7"/>
          <p:cNvSpPr txBox="1"/>
          <p:nvPr/>
        </p:nvSpPr>
        <p:spPr>
          <a:xfrm>
            <a:off x="457200" y="6731365"/>
            <a:ext cx="3880800" cy="2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Are your comfortable about your cost structure? What is your top priority?</a:t>
            </a:r>
            <a:endParaRPr sz="800">
              <a:solidFill>
                <a:srgbClr val="68ACE1"/>
              </a:solidFill>
              <a:latin typeface="IBM Plex Sans"/>
              <a:ea typeface="IBM Plex Sans"/>
              <a:cs typeface="IBM Plex Sans"/>
              <a:sym typeface="IBM Plex Sans"/>
            </a:endParaRPr>
          </a:p>
        </p:txBody>
      </p:sp>
      <p:sp>
        <p:nvSpPr>
          <p:cNvPr id="94" name="Google Shape;94;p7"/>
          <p:cNvSpPr txBox="1"/>
          <p:nvPr/>
        </p:nvSpPr>
        <p:spPr>
          <a:xfrm>
            <a:off x="2412705" y="2926705"/>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How confident are you of your solution? What is your top priority?</a:t>
            </a:r>
            <a:endParaRPr sz="800">
              <a:solidFill>
                <a:srgbClr val="68ACE1"/>
              </a:solidFill>
              <a:latin typeface="IBM Plex Sans"/>
              <a:ea typeface="IBM Plex Sans"/>
              <a:cs typeface="IBM Plex Sans"/>
              <a:sym typeface="IBM Plex Sans"/>
            </a:endParaRPr>
          </a:p>
        </p:txBody>
      </p:sp>
      <p:sp>
        <p:nvSpPr>
          <p:cNvPr id="95" name="Google Shape;95;p7"/>
          <p:cNvSpPr txBox="1"/>
          <p:nvPr/>
        </p:nvSpPr>
        <p:spPr>
          <a:xfrm>
            <a:off x="6308725" y="5119289"/>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How well are your channels working? What is your top priority?</a:t>
            </a:r>
            <a:endParaRPr sz="800">
              <a:solidFill>
                <a:srgbClr val="68ACE1"/>
              </a:solidFill>
              <a:latin typeface="IBM Plex Sans"/>
              <a:ea typeface="IBM Plex Sans"/>
              <a:cs typeface="IBM Plex Sans"/>
              <a:sym typeface="IBM Plex Sans"/>
            </a:endParaRPr>
          </a:p>
        </p:txBody>
      </p:sp>
      <p:sp>
        <p:nvSpPr>
          <p:cNvPr id="96" name="Google Shape;96;p7"/>
          <p:cNvSpPr txBox="1"/>
          <p:nvPr/>
        </p:nvSpPr>
        <p:spPr>
          <a:xfrm>
            <a:off x="6323755" y="2926705"/>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Is your Unfair Advantage strong enough? What is your top priority?</a:t>
            </a:r>
            <a:endParaRPr sz="800">
              <a:solidFill>
                <a:srgbClr val="68ACE1"/>
              </a:solidFill>
              <a:latin typeface="IBM Plex Sans"/>
              <a:ea typeface="IBM Plex Sans"/>
              <a:cs typeface="IBM Plex Sans"/>
              <a:sym typeface="IBM Plex Sans"/>
            </a:endParaRPr>
          </a:p>
        </p:txBody>
      </p:sp>
      <p:sp>
        <p:nvSpPr>
          <p:cNvPr id="97" name="Google Shape;97;p7"/>
          <p:cNvSpPr txBox="1"/>
          <p:nvPr/>
        </p:nvSpPr>
        <p:spPr>
          <a:xfrm>
            <a:off x="8264250" y="5119289"/>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How well do you understand these segments? What is your top priority?</a:t>
            </a:r>
            <a:endParaRPr sz="800">
              <a:solidFill>
                <a:srgbClr val="68ACE1"/>
              </a:solidFill>
              <a:latin typeface="IBM Plex Sans"/>
              <a:ea typeface="IBM Plex Sans"/>
              <a:cs typeface="IBM Plex Sans"/>
              <a:sym typeface="IBM Plex Sans"/>
            </a:endParaRPr>
          </a:p>
        </p:txBody>
      </p:sp>
      <p:sp>
        <p:nvSpPr>
          <p:cNvPr id="98" name="Google Shape;98;p7"/>
          <p:cNvSpPr txBox="1"/>
          <p:nvPr/>
        </p:nvSpPr>
        <p:spPr>
          <a:xfrm>
            <a:off x="6323750" y="6731365"/>
            <a:ext cx="3880800" cy="2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Are you comfortable about your revenue streams? What is your top priority?</a:t>
            </a:r>
            <a:endParaRPr sz="800">
              <a:solidFill>
                <a:srgbClr val="68ACE1"/>
              </a:solidFill>
              <a:latin typeface="IBM Plex Sans"/>
              <a:ea typeface="IBM Plex Sans"/>
              <a:cs typeface="IBM Plex Sans"/>
              <a:sym typeface="IBM Plex Sans"/>
            </a:endParaRPr>
          </a:p>
        </p:txBody>
      </p:sp>
      <p:sp>
        <p:nvSpPr>
          <p:cNvPr id="99" name="Google Shape;99;p7"/>
          <p:cNvSpPr txBox="1"/>
          <p:nvPr/>
        </p:nvSpPr>
        <p:spPr>
          <a:xfrm>
            <a:off x="4360775" y="6638080"/>
            <a:ext cx="19404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IBM Plex Sans"/>
                <a:ea typeface="IBM Plex Sans"/>
                <a:cs typeface="IBM Plex Sans"/>
                <a:sym typeface="IBM Plex Sans"/>
              </a:rPr>
              <a:t>Q: </a:t>
            </a:r>
            <a:r>
              <a:rPr lang="en" sz="800">
                <a:solidFill>
                  <a:srgbClr val="68ACE1"/>
                </a:solidFill>
                <a:latin typeface="IBM Plex Sans"/>
                <a:ea typeface="IBM Plex Sans"/>
                <a:cs typeface="IBM Plex Sans"/>
                <a:sym typeface="IBM Plex Sans"/>
              </a:rPr>
              <a:t>Is your Unique Value Proposition compelling? What is your top priority?</a:t>
            </a:r>
            <a:endParaRPr sz="800">
              <a:solidFill>
                <a:srgbClr val="68ACE1"/>
              </a:solidFill>
              <a:latin typeface="IBM Plex Sans"/>
              <a:ea typeface="IBM Plex Sans"/>
              <a:cs typeface="IBM Plex Sans"/>
              <a:sym typeface="IBM Plex Sans"/>
            </a:endParaRPr>
          </a:p>
        </p:txBody>
      </p:sp>
      <p:grpSp>
        <p:nvGrpSpPr>
          <p:cNvPr id="100" name="Google Shape;100;p7"/>
          <p:cNvGrpSpPr/>
          <p:nvPr/>
        </p:nvGrpSpPr>
        <p:grpSpPr>
          <a:xfrm>
            <a:off x="0" y="7094781"/>
            <a:ext cx="10692000" cy="465069"/>
            <a:chOff x="0" y="7094781"/>
            <a:chExt cx="10692000" cy="465069"/>
          </a:xfrm>
        </p:grpSpPr>
        <p:grpSp>
          <p:nvGrpSpPr>
            <p:cNvPr id="101" name="Google Shape;101;p7"/>
            <p:cNvGrpSpPr/>
            <p:nvPr/>
          </p:nvGrpSpPr>
          <p:grpSpPr>
            <a:xfrm>
              <a:off x="0" y="7094781"/>
              <a:ext cx="10692000" cy="465069"/>
              <a:chOff x="0" y="7094781"/>
              <a:chExt cx="10692000" cy="465069"/>
            </a:xfrm>
          </p:grpSpPr>
          <p:sp>
            <p:nvSpPr>
              <p:cNvPr id="102" name="Google Shape;102;p7"/>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104" name="Google Shape;104;p7"/>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105" name="Google Shape;105;p7"/>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